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56" r:id="rId3"/>
    <p:sldId id="260" r:id="rId4"/>
    <p:sldId id="261" r:id="rId5"/>
    <p:sldId id="262" r:id="rId6"/>
    <p:sldId id="257" r:id="rId7"/>
    <p:sldId id="264" r:id="rId8"/>
    <p:sldId id="265" r:id="rId9"/>
    <p:sldId id="266" r:id="rId10"/>
    <p:sldId id="267" r:id="rId11"/>
    <p:sldId id="268" r:id="rId12"/>
    <p:sldId id="269" r:id="rId13"/>
    <p:sldId id="281" r:id="rId14"/>
    <p:sldId id="271" r:id="rId15"/>
    <p:sldId id="270" r:id="rId16"/>
    <p:sldId id="272" r:id="rId17"/>
    <p:sldId id="258" r:id="rId18"/>
    <p:sldId id="273" r:id="rId19"/>
    <p:sldId id="274" r:id="rId20"/>
    <p:sldId id="277" r:id="rId21"/>
    <p:sldId id="275" r:id="rId22"/>
    <p:sldId id="278" r:id="rId23"/>
    <p:sldId id="259" r:id="rId24"/>
    <p:sldId id="276" r:id="rId25"/>
    <p:sldId id="279" r:id="rId26"/>
    <p:sldId id="28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84"/>
    <p:restoredTop sz="91385"/>
  </p:normalViewPr>
  <p:slideViewPr>
    <p:cSldViewPr snapToGrid="0" snapToObjects="1">
      <p:cViewPr varScale="1">
        <p:scale>
          <a:sx n="101" d="100"/>
          <a:sy n="101" d="100"/>
        </p:scale>
        <p:origin x="9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53A2E-BD69-3044-B008-7E37DB2993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141308-064E-F444-8611-CCD19520E1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8514B6-968B-214E-B318-06FA97DB31AA}"/>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5" name="Footer Placeholder 4">
            <a:extLst>
              <a:ext uri="{FF2B5EF4-FFF2-40B4-BE49-F238E27FC236}">
                <a16:creationId xmlns:a16="http://schemas.microsoft.com/office/drawing/2014/main" id="{0CD977D3-0D83-AE4F-9799-B3C869CC23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D45CAF-9432-FF4D-9EFF-43191539AD0C}"/>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706661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7AB0F-30F8-E14D-A688-D3D3980CAE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346687-8020-9248-A31E-B636A2AF98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61C10-823C-DB4A-8921-0D486A4FC4D6}"/>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5" name="Footer Placeholder 4">
            <a:extLst>
              <a:ext uri="{FF2B5EF4-FFF2-40B4-BE49-F238E27FC236}">
                <a16:creationId xmlns:a16="http://schemas.microsoft.com/office/drawing/2014/main" id="{82DC82BE-FAEC-7D4A-BA04-86683D0CF4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A31CF0-836F-8A46-8FA3-DFA21BFB20DA}"/>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2310873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B0E135-C13C-A741-8EDB-4E13580B44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B4DD23-E62C-514F-AB11-96DFA8F1EE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6C0F74-1A6F-5745-BDC3-8E7349D23128}"/>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5" name="Footer Placeholder 4">
            <a:extLst>
              <a:ext uri="{FF2B5EF4-FFF2-40B4-BE49-F238E27FC236}">
                <a16:creationId xmlns:a16="http://schemas.microsoft.com/office/drawing/2014/main" id="{11F3C04C-3781-7E41-AEA1-0D1FA07F5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9B26A5-0836-404E-9C3A-F9DD3582F194}"/>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283709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4F78B-B079-6547-95BE-C834140C7E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979AAB-B3E2-9542-87B7-E6D221EBBB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FE3EB1-BAA9-424F-BF9D-8C06638AFB11}"/>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5" name="Footer Placeholder 4">
            <a:extLst>
              <a:ext uri="{FF2B5EF4-FFF2-40B4-BE49-F238E27FC236}">
                <a16:creationId xmlns:a16="http://schemas.microsoft.com/office/drawing/2014/main" id="{A2567BD9-410F-BE47-B002-E0499E2A09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DC44F7-6459-6045-8A04-F4EF8F92C26E}"/>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2231549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B779C-0946-3840-BDC0-AF42745CE6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19856A-C09E-8947-9536-FE6F4F98C0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4B2C5F-9393-3C46-A59E-FC86DDEBCE52}"/>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5" name="Footer Placeholder 4">
            <a:extLst>
              <a:ext uri="{FF2B5EF4-FFF2-40B4-BE49-F238E27FC236}">
                <a16:creationId xmlns:a16="http://schemas.microsoft.com/office/drawing/2014/main" id="{E820DF8E-6EE8-A74E-8C7C-6F4765A000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F6201F-F899-9B4D-9A5C-9348FD9985E5}"/>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765538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FCBD1-303D-8D42-962C-EA2A06BECC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EED852-51C9-F24F-A778-C1BF3ED158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55FADF-D7B1-8B42-AA63-092F213797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7718D4-B5B6-2743-9A87-D3CD4EBAA973}"/>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6" name="Footer Placeholder 5">
            <a:extLst>
              <a:ext uri="{FF2B5EF4-FFF2-40B4-BE49-F238E27FC236}">
                <a16:creationId xmlns:a16="http://schemas.microsoft.com/office/drawing/2014/main" id="{472D75C5-8A64-9D41-91B6-3A5F25847E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31F4F3-4726-2742-ACE9-41442D8F5784}"/>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17850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D7810-9733-DB40-BAFB-638A64B058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004CD8-7C3C-E84D-A485-59B3FB1816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94EBFC-4ACA-D249-B508-61CB430799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91722D-9018-F942-BFAE-39D1D59594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A82F4D-4A91-3148-969A-DB72C34463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1BC14A-BAEF-2649-AFD9-9D8E07D76A2B}"/>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8" name="Footer Placeholder 7">
            <a:extLst>
              <a:ext uri="{FF2B5EF4-FFF2-40B4-BE49-F238E27FC236}">
                <a16:creationId xmlns:a16="http://schemas.microsoft.com/office/drawing/2014/main" id="{0C2A1817-DBDB-A34E-83ED-495DA4364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04AF2D2-52BB-7140-8C44-9CBB203332F2}"/>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10832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789E-5A6A-9848-B5ED-BCFFD12566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D958A4-D7B5-B14C-ACD2-80D767A71A30}"/>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4" name="Footer Placeholder 3">
            <a:extLst>
              <a:ext uri="{FF2B5EF4-FFF2-40B4-BE49-F238E27FC236}">
                <a16:creationId xmlns:a16="http://schemas.microsoft.com/office/drawing/2014/main" id="{CF10DE0C-BFAF-CA43-B7CA-257ADD00D2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04BE5C-1A7E-C244-8464-42562DEEDF19}"/>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3764361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30DD58-2EC4-8B42-9CEB-41DED5F84B81}"/>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3" name="Footer Placeholder 2">
            <a:extLst>
              <a:ext uri="{FF2B5EF4-FFF2-40B4-BE49-F238E27FC236}">
                <a16:creationId xmlns:a16="http://schemas.microsoft.com/office/drawing/2014/main" id="{A24A5D94-459C-D14F-82D9-C302788187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EAE179-EA85-134F-81C2-DD420769D076}"/>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1858927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06CA7-3111-E143-B558-1A5C4A373D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4EBC97-6CB3-414E-8BDE-587174745A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9DC9A9-572C-2A4B-A4F2-4D4EE4EFA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83B481-04B4-E54A-AB2E-FD6C4EAF9F05}"/>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6" name="Footer Placeholder 5">
            <a:extLst>
              <a:ext uri="{FF2B5EF4-FFF2-40B4-BE49-F238E27FC236}">
                <a16:creationId xmlns:a16="http://schemas.microsoft.com/office/drawing/2014/main" id="{466ED4EC-1C07-634C-8C21-6E2DE26E59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1CA194-D46A-5640-910D-02AB672A1D64}"/>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413764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B0C2B-0450-B540-8539-DC53BD7F2B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FC6C86-97E5-5040-866A-10B4775D6D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CE4A2E-C71E-604E-9FB4-ED43AA4BDE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5E419C-0424-B548-9E04-685A842888E6}"/>
              </a:ext>
            </a:extLst>
          </p:cNvPr>
          <p:cNvSpPr>
            <a:spLocks noGrp="1"/>
          </p:cNvSpPr>
          <p:nvPr>
            <p:ph type="dt" sz="half" idx="10"/>
          </p:nvPr>
        </p:nvSpPr>
        <p:spPr/>
        <p:txBody>
          <a:bodyPr/>
          <a:lstStyle/>
          <a:p>
            <a:fld id="{7438822E-41A7-F44E-B9D1-C0112F0D69C7}" type="datetimeFigureOut">
              <a:rPr lang="en-US" smtClean="0"/>
              <a:t>2/1/2023</a:t>
            </a:fld>
            <a:endParaRPr lang="en-US"/>
          </a:p>
        </p:txBody>
      </p:sp>
      <p:sp>
        <p:nvSpPr>
          <p:cNvPr id="6" name="Footer Placeholder 5">
            <a:extLst>
              <a:ext uri="{FF2B5EF4-FFF2-40B4-BE49-F238E27FC236}">
                <a16:creationId xmlns:a16="http://schemas.microsoft.com/office/drawing/2014/main" id="{822C030A-3902-6D4E-8B75-3932CE69EB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83800A-248E-D846-8194-C9BC1D4CB11E}"/>
              </a:ext>
            </a:extLst>
          </p:cNvPr>
          <p:cNvSpPr>
            <a:spLocks noGrp="1"/>
          </p:cNvSpPr>
          <p:nvPr>
            <p:ph type="sldNum" sz="quarter" idx="12"/>
          </p:nvPr>
        </p:nvSpPr>
        <p:spPr/>
        <p:txBody>
          <a:bodyPr/>
          <a:lstStyle/>
          <a:p>
            <a:fld id="{FDCA12E0-7FB0-894F-B162-9E506F997034}" type="slidenum">
              <a:rPr lang="en-US" smtClean="0"/>
              <a:t>‹#›</a:t>
            </a:fld>
            <a:endParaRPr lang="en-US"/>
          </a:p>
        </p:txBody>
      </p:sp>
    </p:spTree>
    <p:extLst>
      <p:ext uri="{BB962C8B-B14F-4D97-AF65-F5344CB8AC3E}">
        <p14:creationId xmlns:p14="http://schemas.microsoft.com/office/powerpoint/2010/main" val="3455303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creativecommons.org/licenses/by/3.0/"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creativity103.com/backgrounds/index.ht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descr="A picture containing wave, ocean floor&#10;&#10;Description automatically generated">
            <a:extLst>
              <a:ext uri="{FF2B5EF4-FFF2-40B4-BE49-F238E27FC236}">
                <a16:creationId xmlns:a16="http://schemas.microsoft.com/office/drawing/2014/main" id="{70A4734E-77B3-6047-A47E-C454DAA8B522}"/>
              </a:ext>
            </a:extLst>
          </p:cNvPr>
          <p:cNvPicPr>
            <a:picLocks noChangeAspect="1"/>
          </p:cNvPicPr>
          <p:nvPr userDrawn="1"/>
        </p:nvPicPr>
        <p:blipFill>
          <a:blip r:embed="rId13">
            <a:extLst>
              <a:ext uri="{837473B0-CC2E-450A-ABE3-18F120FF3D39}">
                <a1611:picAttrSrcUrl xmlns:a1611="http://schemas.microsoft.com/office/drawing/2016/11/main" r:id="rId14"/>
              </a:ext>
            </a:extLst>
          </a:blip>
          <a:stretch>
            <a:fillRect/>
          </a:stretch>
        </p:blipFill>
        <p:spPr>
          <a:xfrm>
            <a:off x="0" y="0"/>
            <a:ext cx="12192000" cy="6858000"/>
          </a:xfrm>
          <a:prstGeom prst="rect">
            <a:avLst/>
          </a:prstGeom>
        </p:spPr>
      </p:pic>
      <p:sp>
        <p:nvSpPr>
          <p:cNvPr id="12" name="TextBox 11">
            <a:extLst>
              <a:ext uri="{FF2B5EF4-FFF2-40B4-BE49-F238E27FC236}">
                <a16:creationId xmlns:a16="http://schemas.microsoft.com/office/drawing/2014/main" id="{61D3E23E-28E9-D344-B552-8B22F005E095}"/>
              </a:ext>
            </a:extLst>
          </p:cNvPr>
          <p:cNvSpPr txBox="1"/>
          <p:nvPr userDrawn="1"/>
        </p:nvSpPr>
        <p:spPr>
          <a:xfrm>
            <a:off x="0" y="6858000"/>
            <a:ext cx="12192000" cy="230832"/>
          </a:xfrm>
          <a:prstGeom prst="rect">
            <a:avLst/>
          </a:prstGeom>
          <a:noFill/>
        </p:spPr>
        <p:txBody>
          <a:bodyPr wrap="square" rtlCol="0">
            <a:spAutoFit/>
          </a:bodyPr>
          <a:lstStyle/>
          <a:p>
            <a:r>
              <a:rPr lang="en-US" sz="900">
                <a:hlinkClick r:id="rId14" tooltip="https://www.creativity103.com/backgrounds/index.htm"/>
              </a:rPr>
              <a:t>This Photo</a:t>
            </a:r>
            <a:r>
              <a:rPr lang="en-US" sz="900"/>
              <a:t> by Unknown Author is licensed under </a:t>
            </a:r>
            <a:r>
              <a:rPr lang="en-US" sz="900">
                <a:hlinkClick r:id="rId15" tooltip="https://creativecommons.org/licenses/by/3.0/"/>
              </a:rPr>
              <a:t>CC BY</a:t>
            </a:r>
            <a:endParaRPr lang="en-US" sz="900"/>
          </a:p>
        </p:txBody>
      </p:sp>
      <p:sp>
        <p:nvSpPr>
          <p:cNvPr id="2" name="Title Placeholder 1">
            <a:extLst>
              <a:ext uri="{FF2B5EF4-FFF2-40B4-BE49-F238E27FC236}">
                <a16:creationId xmlns:a16="http://schemas.microsoft.com/office/drawing/2014/main" id="{FCA9733C-029D-0247-9EA5-C0C47F6794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84B844-A1B8-2346-983D-0CF69D28E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6943E-8B08-E54D-87E7-543D4A2EE1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8822E-41A7-F44E-B9D1-C0112F0D69C7}" type="datetimeFigureOut">
              <a:rPr lang="en-US" smtClean="0"/>
              <a:t>2/1/2023</a:t>
            </a:fld>
            <a:endParaRPr lang="en-US"/>
          </a:p>
        </p:txBody>
      </p:sp>
      <p:sp>
        <p:nvSpPr>
          <p:cNvPr id="5" name="Footer Placeholder 4">
            <a:extLst>
              <a:ext uri="{FF2B5EF4-FFF2-40B4-BE49-F238E27FC236}">
                <a16:creationId xmlns:a16="http://schemas.microsoft.com/office/drawing/2014/main" id="{4CE0DFF0-D0D3-6244-AC7A-E529D41CC2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FB1E174-3EFB-A94F-9FF5-CEF8C84374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CA12E0-7FB0-894F-B162-9E506F997034}" type="slidenum">
              <a:rPr lang="en-US" smtClean="0"/>
              <a:t>‹#›</a:t>
            </a:fld>
            <a:endParaRPr lang="en-US"/>
          </a:p>
        </p:txBody>
      </p:sp>
    </p:spTree>
    <p:extLst>
      <p:ext uri="{BB962C8B-B14F-4D97-AF65-F5344CB8AC3E}">
        <p14:creationId xmlns:p14="http://schemas.microsoft.com/office/powerpoint/2010/main" val="2557140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613210" y="185660"/>
            <a:ext cx="9144000" cy="2387600"/>
          </a:xfrm>
        </p:spPr>
        <p:txBody>
          <a:bodyPr>
            <a:normAutofit/>
          </a:bodyPr>
          <a:lstStyle/>
          <a:p>
            <a:r>
              <a:rPr lang="en-US" sz="16600" dirty="0">
                <a:solidFill>
                  <a:srgbClr val="FF0000"/>
                </a:solidFill>
              </a:rPr>
              <a:t>Level 0</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524000" y="2486721"/>
            <a:ext cx="9144000" cy="3300761"/>
          </a:xfrm>
        </p:spPr>
        <p:txBody>
          <a:bodyPr>
            <a:normAutofit/>
          </a:bodyPr>
          <a:lstStyle/>
          <a:p>
            <a:r>
              <a:rPr lang="en-US" sz="3600" dirty="0"/>
              <a:t>Level 0</a:t>
            </a:r>
          </a:p>
          <a:p>
            <a:pPr marL="571500" indent="-571500">
              <a:buFont typeface="Arial" panose="020B0604020202020204" pitchFamily="34" charset="0"/>
              <a:buChar char="•"/>
            </a:pPr>
            <a:r>
              <a:rPr lang="en-US" sz="3600" dirty="0"/>
              <a:t>What is the level system?</a:t>
            </a:r>
          </a:p>
          <a:p>
            <a:pPr marL="571500" indent="-571500">
              <a:buFont typeface="Arial" panose="020B0604020202020204" pitchFamily="34" charset="0"/>
              <a:buChar char="•"/>
            </a:pPr>
            <a:endParaRPr lang="en-US" sz="3600" dirty="0"/>
          </a:p>
          <a:p>
            <a:pPr marL="571500" indent="-571500">
              <a:buFont typeface="Arial" panose="020B0604020202020204" pitchFamily="34" charset="0"/>
              <a:buChar char="•"/>
            </a:pPr>
            <a:r>
              <a:rPr lang="en-US" sz="3600" dirty="0"/>
              <a:t>Introduction</a:t>
            </a:r>
          </a:p>
        </p:txBody>
      </p:sp>
    </p:spTree>
    <p:extLst>
      <p:ext uri="{BB962C8B-B14F-4D97-AF65-F5344CB8AC3E}">
        <p14:creationId xmlns:p14="http://schemas.microsoft.com/office/powerpoint/2010/main" val="1249359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2016485" y="101176"/>
            <a:ext cx="7699248" cy="2301061"/>
          </a:xfrm>
        </p:spPr>
        <p:txBody>
          <a:bodyPr>
            <a:normAutofit/>
          </a:bodyPr>
          <a:lstStyle/>
          <a:p>
            <a:pPr>
              <a:spcBef>
                <a:spcPts val="0"/>
              </a:spcBef>
            </a:pPr>
            <a:r>
              <a:rPr lang="en-US" sz="13800" dirty="0" err="1">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יָדָה</a:t>
            </a:r>
            <a:br>
              <a:rPr lang="en-US" sz="1800" dirty="0">
                <a:effectLst/>
                <a:latin typeface="Calibri" panose="020F0502020204030204" pitchFamily="34" charset="0"/>
                <a:ea typeface="Times New Roman" panose="02020603050405020304" pitchFamily="18" charset="0"/>
                <a:cs typeface="Times New Roman" panose="02020603050405020304" pitchFamily="18" charset="0"/>
              </a:rPr>
            </a:br>
            <a:r>
              <a:rPr lang="en-US" sz="1800" b="1" dirty="0">
                <a:solidFill>
                  <a:srgbClr val="627B9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201479" y="2207941"/>
            <a:ext cx="11752628" cy="4487327"/>
          </a:xfrm>
        </p:spPr>
        <p:txBody>
          <a:bodyPr>
            <a:normAutofit/>
          </a:bodyPr>
          <a:lstStyle/>
          <a:p>
            <a:r>
              <a:rPr lang="en-US" sz="4000" dirty="0" err="1">
                <a:latin typeface="Calibri" panose="020F0502020204030204" pitchFamily="34" charset="0"/>
                <a:ea typeface="Calibri" panose="020F0502020204030204" pitchFamily="34" charset="0"/>
                <a:cs typeface="Times New Roman" panose="02020603050405020304" pitchFamily="18" charset="0"/>
              </a:rPr>
              <a:t>Yadah</a:t>
            </a:r>
            <a:r>
              <a:rPr lang="en-US" sz="4000" dirty="0">
                <a:latin typeface="Calibri" panose="020F0502020204030204" pitchFamily="34" charset="0"/>
                <a:ea typeface="Calibri" panose="020F0502020204030204" pitchFamily="34" charset="0"/>
                <a:cs typeface="Times New Roman" panose="02020603050405020304" pitchFamily="18" charset="0"/>
              </a:rPr>
              <a:t> – </a:t>
            </a:r>
            <a:r>
              <a:rPr lang="en-US" sz="3600" b="0" i="0" u="none" strike="noStrike" dirty="0">
                <a:solidFill>
                  <a:srgbClr val="001320"/>
                </a:solidFill>
                <a:effectLst/>
                <a:latin typeface="Arial" panose="020B0604020202020204" pitchFamily="34" charset="0"/>
              </a:rPr>
              <a:t>to throw, cast</a:t>
            </a:r>
          </a:p>
          <a:p>
            <a:endParaRPr lang="en-US" sz="3600" dirty="0">
              <a:solidFill>
                <a:srgbClr val="001320"/>
              </a:solidFill>
              <a:latin typeface="Arial" panose="020B0604020202020204" pitchFamily="34" charset="0"/>
            </a:endParaRPr>
          </a:p>
          <a:p>
            <a:r>
              <a:rPr lang="en-US" sz="3600" b="0" i="0" u="none" strike="noStrike" dirty="0">
                <a:solidFill>
                  <a:srgbClr val="001320"/>
                </a:solidFill>
                <a:effectLst/>
                <a:latin typeface="Arial" panose="020B0604020202020204" pitchFamily="34" charset="0"/>
              </a:rPr>
              <a:t>Psalms 100:4 -</a:t>
            </a:r>
            <a:r>
              <a:rPr lang="en-US" sz="3600" dirty="0">
                <a:solidFill>
                  <a:srgbClr val="001320"/>
                </a:solidFill>
                <a:latin typeface="Arial" panose="020B0604020202020204" pitchFamily="34" charset="0"/>
              </a:rPr>
              <a:t>NKJV- </a:t>
            </a:r>
            <a:r>
              <a:rPr lang="en-US" sz="3600" b="0" i="0" u="none" strike="noStrike" dirty="0">
                <a:solidFill>
                  <a:srgbClr val="001320"/>
                </a:solidFill>
                <a:effectLst/>
                <a:latin typeface="Arial" panose="020B0604020202020204" pitchFamily="34" charset="0"/>
              </a:rPr>
              <a:t>enter into his gates with Thanksgiving and into his courts with praise be thankful to him and bless his name</a:t>
            </a:r>
          </a:p>
          <a:p>
            <a:endParaRPr lang="en-US" sz="3600" dirty="0">
              <a:solidFill>
                <a:srgbClr val="001320"/>
              </a:solidFill>
              <a:latin typeface="Arial" panose="020B0604020202020204" pitchFamily="34" charset="0"/>
              <a:ea typeface="Calibri" panose="020F0502020204030204" pitchFamily="34" charset="0"/>
              <a:cs typeface="Times New Roman" panose="02020603050405020304" pitchFamily="18" charset="0"/>
            </a:endParaRPr>
          </a:p>
          <a:p>
            <a:r>
              <a:rPr lang="en-US" sz="3600" dirty="0">
                <a:solidFill>
                  <a:srgbClr val="001320"/>
                </a:solidFill>
                <a:effectLst/>
                <a:latin typeface="Arial" panose="020B0604020202020204" pitchFamily="34" charset="0"/>
                <a:ea typeface="Calibri" panose="020F0502020204030204" pitchFamily="34" charset="0"/>
                <a:cs typeface="Times New Roman" panose="02020603050405020304" pitchFamily="18" charset="0"/>
              </a:rPr>
              <a:t>From </a:t>
            </a:r>
            <a:r>
              <a:rPr lang="en-US" sz="3600" dirty="0" err="1">
                <a:solidFill>
                  <a:srgbClr val="001320"/>
                </a:solidFill>
                <a:effectLst/>
                <a:latin typeface="Arial" panose="020B0604020202020204" pitchFamily="34" charset="0"/>
                <a:ea typeface="Calibri" panose="020F0502020204030204" pitchFamily="34" charset="0"/>
                <a:cs typeface="Times New Roman" panose="02020603050405020304" pitchFamily="18" charset="0"/>
              </a:rPr>
              <a:t>Yadah</a:t>
            </a:r>
            <a:r>
              <a:rPr lang="en-US" sz="3600" dirty="0">
                <a:solidFill>
                  <a:srgbClr val="001320"/>
                </a:solidFill>
                <a:effectLst/>
                <a:latin typeface="Arial" panose="020B0604020202020204" pitchFamily="34" charset="0"/>
                <a:ea typeface="Calibri" panose="020F0502020204030204" pitchFamily="34" charset="0"/>
                <a:cs typeface="Times New Roman" panose="02020603050405020304" pitchFamily="18" charset="0"/>
              </a:rPr>
              <a:t> we get </a:t>
            </a:r>
            <a:r>
              <a:rPr lang="en-US" sz="3600" dirty="0" err="1">
                <a:solidFill>
                  <a:srgbClr val="001320"/>
                </a:solidFill>
                <a:effectLst/>
                <a:latin typeface="Arial" panose="020B0604020202020204" pitchFamily="34" charset="0"/>
                <a:ea typeface="Calibri" panose="020F0502020204030204" pitchFamily="34" charset="0"/>
                <a:cs typeface="Times New Roman" panose="02020603050405020304" pitchFamily="18" charset="0"/>
              </a:rPr>
              <a:t>Todah</a:t>
            </a:r>
            <a:r>
              <a:rPr lang="en-US" sz="3600" dirty="0">
                <a:solidFill>
                  <a:srgbClr val="001320"/>
                </a:solidFill>
                <a:effectLst/>
                <a:latin typeface="Arial" panose="020B0604020202020204" pitchFamily="34" charset="0"/>
                <a:ea typeface="Calibri" panose="020F0502020204030204" pitchFamily="34" charset="0"/>
                <a:cs typeface="Times New Roman" panose="02020603050405020304" pitchFamily="18" charset="0"/>
              </a:rPr>
              <a:t> (</a:t>
            </a:r>
            <a:r>
              <a:rPr lang="he-IL" sz="2800" b="0" i="0" u="none" strike="noStrike" dirty="0">
                <a:solidFill>
                  <a:srgbClr val="001320"/>
                </a:solidFill>
                <a:effectLst/>
                <a:latin typeface="Ezra SIL"/>
              </a:rPr>
              <a:t>תּוֹדָה</a:t>
            </a:r>
            <a:r>
              <a:rPr lang="en-US" sz="3600" dirty="0">
                <a:solidFill>
                  <a:srgbClr val="001320"/>
                </a:solidFill>
                <a:effectLst/>
                <a:latin typeface="Arial" panose="020B0604020202020204" pitchFamily="34" charset="0"/>
                <a:ea typeface="Calibri" panose="020F0502020204030204" pitchFamily="34" charset="0"/>
                <a:cs typeface="Times New Roman" panose="02020603050405020304" pitchFamily="18" charset="0"/>
              </a:rPr>
              <a:t>) and </a:t>
            </a:r>
            <a:r>
              <a:rPr lang="en-US" sz="3600" dirty="0" err="1">
                <a:solidFill>
                  <a:srgbClr val="001320"/>
                </a:solidFill>
                <a:effectLst/>
                <a:latin typeface="Arial" panose="020B0604020202020204" pitchFamily="34" charset="0"/>
                <a:ea typeface="Calibri" panose="020F0502020204030204" pitchFamily="34" charset="0"/>
                <a:cs typeface="Times New Roman" panose="02020603050405020304" pitchFamily="18" charset="0"/>
              </a:rPr>
              <a:t>Yehudah</a:t>
            </a:r>
            <a:r>
              <a:rPr lang="en-US" sz="3600" dirty="0">
                <a:solidFill>
                  <a:srgbClr val="001320"/>
                </a:solidFill>
                <a:effectLst/>
                <a:latin typeface="Arial" panose="020B0604020202020204" pitchFamily="34" charset="0"/>
                <a:ea typeface="Calibri" panose="020F0502020204030204" pitchFamily="34" charset="0"/>
                <a:cs typeface="Times New Roman" panose="02020603050405020304" pitchFamily="18" charset="0"/>
              </a:rPr>
              <a:t> (</a:t>
            </a:r>
            <a:r>
              <a:rPr lang="he-IL" sz="2800" b="0" i="0" u="none" strike="noStrike" dirty="0">
                <a:solidFill>
                  <a:srgbClr val="001320"/>
                </a:solidFill>
                <a:effectLst/>
                <a:latin typeface="Ezra SIL"/>
              </a:rPr>
              <a:t>יְהוּדָה</a:t>
            </a:r>
            <a:r>
              <a:rPr lang="en-US" sz="3600" dirty="0">
                <a:solidFill>
                  <a:srgbClr val="001320"/>
                </a:solidFill>
                <a:effectLst/>
                <a:latin typeface="Arial" panose="020B0604020202020204" pitchFamily="34" charset="0"/>
                <a:ea typeface="Calibri" panose="020F0502020204030204" pitchFamily="34" charset="0"/>
                <a:cs typeface="Times New Roman" panose="02020603050405020304" pitchFamily="18" charset="0"/>
              </a:rPr>
              <a:t>)</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6995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82880" y="185660"/>
            <a:ext cx="12009120" cy="2301061"/>
          </a:xfrm>
        </p:spPr>
        <p:txBody>
          <a:bodyPr>
            <a:normAutofit/>
          </a:bodyPr>
          <a:lstStyle/>
          <a:p>
            <a:r>
              <a:rPr lang="en-US" sz="8000" dirty="0"/>
              <a:t>What is the deeper meaning of worship?</a:t>
            </a:r>
            <a:endParaRPr lang="en-US" sz="10300" dirty="0">
              <a:solidFill>
                <a:srgbClr val="FF0000"/>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524000" y="2720899"/>
            <a:ext cx="9144000" cy="3300761"/>
          </a:xfrm>
        </p:spPr>
        <p:txBody>
          <a:bodyPr>
            <a:normAutofit/>
          </a:bodyPr>
          <a:lstStyle/>
          <a:p>
            <a:r>
              <a:rPr lang="en-US" sz="19900" dirty="0" err="1">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ש</a:t>
            </a:r>
            <a:r>
              <a:rPr lang="en-US" sz="19900" dirty="0">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9900" dirty="0" err="1">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חָה</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7830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91440" y="0"/>
            <a:ext cx="12009120" cy="3429000"/>
          </a:xfrm>
        </p:spPr>
        <p:txBody>
          <a:bodyPr>
            <a:normAutofit fontScale="90000"/>
          </a:bodyPr>
          <a:lstStyle/>
          <a:p>
            <a:r>
              <a:rPr lang="en-US" sz="15400" dirty="0" err="1">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ש</a:t>
            </a:r>
            <a:r>
              <a:rPr lang="en-US" sz="15400" dirty="0">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5400" dirty="0" err="1">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rPr>
              <a:t>חָה</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0300" dirty="0">
              <a:solidFill>
                <a:srgbClr val="FF0000"/>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91441" y="2395728"/>
            <a:ext cx="11840364" cy="4272701"/>
          </a:xfrm>
        </p:spPr>
        <p:txBody>
          <a:bodyPr>
            <a:normAutofit/>
          </a:bodyPr>
          <a:lstStyle/>
          <a:p>
            <a:pPr marL="0" marR="0">
              <a:spcBef>
                <a:spcPts val="0"/>
              </a:spcBef>
              <a:spcAft>
                <a:spcPts val="0"/>
              </a:spcAft>
            </a:pPr>
            <a:r>
              <a:rPr lang="en-US" sz="4800" dirty="0" err="1">
                <a:effectLst/>
                <a:latin typeface="Calibri" panose="020F0502020204030204" pitchFamily="34" charset="0"/>
                <a:ea typeface="Calibri" panose="020F0502020204030204" pitchFamily="34" charset="0"/>
                <a:cs typeface="Times New Roman" panose="02020603050405020304" pitchFamily="18" charset="0"/>
              </a:rPr>
              <a:t>Shachah</a:t>
            </a:r>
            <a:r>
              <a:rPr lang="en-US" sz="4800" dirty="0">
                <a:effectLst/>
                <a:latin typeface="Calibri" panose="020F0502020204030204" pitchFamily="34" charset="0"/>
                <a:ea typeface="Calibri" panose="020F0502020204030204" pitchFamily="34" charset="0"/>
                <a:cs typeface="Times New Roman" panose="02020603050405020304" pitchFamily="18" charset="0"/>
              </a:rPr>
              <a:t>: to bow down. To make oneself low. Prostrate</a:t>
            </a:r>
          </a:p>
          <a:p>
            <a:pPr marL="0" marR="0">
              <a:spcBef>
                <a:spcPts val="0"/>
              </a:spcBef>
              <a:spcAft>
                <a:spcPts val="0"/>
              </a:spcAft>
            </a:pP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6902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91440" y="0"/>
            <a:ext cx="12009120" cy="379141"/>
          </a:xfrm>
        </p:spPr>
        <p:txBody>
          <a:bodyPr>
            <a:normAutofit fontScale="90000"/>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0300" dirty="0">
              <a:solidFill>
                <a:srgbClr val="FF0000"/>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91441" y="602166"/>
            <a:ext cx="11840364" cy="6066263"/>
          </a:xfrm>
        </p:spPr>
        <p:txBody>
          <a:bodyPr>
            <a:normAutofit fontScale="92500" lnSpcReduction="10000"/>
          </a:bodyPr>
          <a:lstStyle/>
          <a:p>
            <a:pPr marL="0" marR="0">
              <a:spcBef>
                <a:spcPts val="0"/>
              </a:spcBef>
              <a:spcAft>
                <a:spcPts val="0"/>
              </a:spcAft>
            </a:pP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4400" dirty="0">
                <a:effectLst/>
                <a:latin typeface="Calibri" panose="020F0502020204030204" pitchFamily="34" charset="0"/>
                <a:ea typeface="Calibri" panose="020F0502020204030204" pitchFamily="34" charset="0"/>
                <a:cs typeface="Times New Roman" panose="02020603050405020304" pitchFamily="18" charset="0"/>
              </a:rPr>
              <a:t>John 4:21-24 –NKJV- Jesus said to her, </a:t>
            </a:r>
            <a:r>
              <a:rPr lang="en-US" sz="4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“Woman, believe Me, the hour is coming when you will neither on this mountain, nor in Jerusalem, worship the Father. You worship what you do not know; we know what we worship, for salvation is of the Jews. But the hour is coming, and now is, when the true worshipers will worship the Father in spirit and truth; for the Father is seeking such to worship Him. God is spirit, and those who worship Him must worship in spirit and truth.”</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2847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91440" y="256032"/>
            <a:ext cx="12009120" cy="1728216"/>
          </a:xfrm>
        </p:spPr>
        <p:txBody>
          <a:bodyPr>
            <a:normAutofit fontScale="90000"/>
          </a:bodyPr>
          <a:lstStyle/>
          <a:p>
            <a:r>
              <a:rPr lang="el-GR" sz="13800" b="0" i="0" u="none" strike="noStrike" dirty="0" err="1">
                <a:solidFill>
                  <a:schemeClr val="accent1"/>
                </a:solidFill>
                <a:effectLst/>
                <a:latin typeface="Cardo"/>
              </a:rPr>
              <a:t>προσκυνέω</a:t>
            </a:r>
            <a:endParaRPr lang="en-US" sz="400000" dirty="0">
              <a:solidFill>
                <a:schemeClr val="accent1"/>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585216" y="2523745"/>
            <a:ext cx="11137392" cy="3625932"/>
          </a:xfrm>
        </p:spPr>
        <p:txBody>
          <a:bodyPr>
            <a:normAutofit/>
          </a:bodyPr>
          <a:lstStyle/>
          <a:p>
            <a:pPr marL="0" marR="0" algn="just">
              <a:lnSpc>
                <a:spcPct val="115000"/>
              </a:lnSpc>
              <a:spcBef>
                <a:spcPts val="0"/>
              </a:spcBef>
              <a:spcAft>
                <a:spcPts val="1000"/>
              </a:spcAft>
            </a:pPr>
            <a:r>
              <a:rPr lang="en-US" sz="4400" dirty="0" err="1">
                <a:effectLst/>
                <a:latin typeface="Calibri" panose="020F0502020204030204" pitchFamily="34" charset="0"/>
                <a:ea typeface="Times New Roman" panose="02020603050405020304" pitchFamily="18" charset="0"/>
                <a:cs typeface="Times New Roman" panose="02020603050405020304" pitchFamily="18" charset="0"/>
              </a:rPr>
              <a:t>proskuneo</a:t>
            </a: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 (pros-</a:t>
            </a:r>
            <a:r>
              <a:rPr lang="en-US" sz="4400" dirty="0" err="1">
                <a:effectLst/>
                <a:latin typeface="Calibri" panose="020F0502020204030204" pitchFamily="34" charset="0"/>
                <a:ea typeface="Times New Roman" panose="02020603050405020304" pitchFamily="18" charset="0"/>
                <a:cs typeface="Times New Roman" panose="02020603050405020304" pitchFamily="18" charset="0"/>
              </a:rPr>
              <a:t>koo</a:t>
            </a: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a:t>
            </a:r>
            <a:r>
              <a:rPr lang="en-US" sz="4400" dirty="0" err="1">
                <a:effectLst/>
                <a:latin typeface="Calibri" panose="020F0502020204030204" pitchFamily="34" charset="0"/>
                <a:ea typeface="Times New Roman" panose="02020603050405020304" pitchFamily="18" charset="0"/>
                <a:cs typeface="Times New Roman" panose="02020603050405020304" pitchFamily="18" charset="0"/>
              </a:rPr>
              <a:t>neh</a:t>
            </a: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-o) meaning to do reverence to, from pros meaning “toward” and </a:t>
            </a:r>
            <a:r>
              <a:rPr lang="en-US" sz="4400" dirty="0" err="1">
                <a:effectLst/>
                <a:latin typeface="Calibri" panose="020F0502020204030204" pitchFamily="34" charset="0"/>
                <a:ea typeface="Times New Roman" panose="02020603050405020304" pitchFamily="18" charset="0"/>
                <a:cs typeface="Times New Roman" panose="02020603050405020304" pitchFamily="18" charset="0"/>
              </a:rPr>
              <a:t>kuneo</a:t>
            </a: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 meaning to “to kiss”.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8321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008900"/>
          </a:xfrm>
        </p:spPr>
        <p:txBody>
          <a:bodyPr>
            <a:normAutofit/>
          </a:bodyPr>
          <a:lstStyle/>
          <a:p>
            <a:r>
              <a:rPr lang="en-US" sz="8800" dirty="0"/>
              <a:t>How are they different?</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2074968"/>
            <a:ext cx="11960352" cy="4417272"/>
          </a:xfrm>
        </p:spPr>
        <p:txBody>
          <a:bodyPr>
            <a:normAutofit fontScale="92500"/>
          </a:bodyPr>
          <a:lstStyle/>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With praise it can still be applied to both the natural and supernatural, however most off the words we focused on have more to do with showing praise to God and recognizing who He is.</a:t>
            </a:r>
            <a:endParaRPr lang="en-US" sz="4400" dirty="0">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With worship it is more about humbling oneself to show reverence to an almighty God. </a:t>
            </a:r>
          </a:p>
        </p:txBody>
      </p:sp>
    </p:spTree>
    <p:extLst>
      <p:ext uri="{BB962C8B-B14F-4D97-AF65-F5344CB8AC3E}">
        <p14:creationId xmlns:p14="http://schemas.microsoft.com/office/powerpoint/2010/main" val="3646497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008900"/>
          </a:xfrm>
        </p:spPr>
        <p:txBody>
          <a:bodyPr>
            <a:normAutofit/>
          </a:bodyPr>
          <a:lstStyle/>
          <a:p>
            <a:r>
              <a:rPr lang="en-US" sz="8800" dirty="0"/>
              <a:t>How are they the same?</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2074968"/>
            <a:ext cx="11960352" cy="4417272"/>
          </a:xfrm>
        </p:spPr>
        <p:txBody>
          <a:bodyPr>
            <a:normAutofit/>
          </a:bodyPr>
          <a:lstStyle/>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They are both about changing your position away from yourself and toward God. </a:t>
            </a:r>
          </a:p>
        </p:txBody>
      </p:sp>
    </p:spTree>
    <p:extLst>
      <p:ext uri="{BB962C8B-B14F-4D97-AF65-F5344CB8AC3E}">
        <p14:creationId xmlns:p14="http://schemas.microsoft.com/office/powerpoint/2010/main" val="945617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613210" y="185660"/>
            <a:ext cx="9144000" cy="2387600"/>
          </a:xfrm>
        </p:spPr>
        <p:txBody>
          <a:bodyPr>
            <a:normAutofit/>
          </a:bodyPr>
          <a:lstStyle/>
          <a:p>
            <a:r>
              <a:rPr lang="en-US" sz="16600" dirty="0">
                <a:solidFill>
                  <a:srgbClr val="FF0000"/>
                </a:solidFill>
              </a:rPr>
              <a:t>Level 3</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490655" y="2486721"/>
            <a:ext cx="11273882" cy="3033133"/>
          </a:xfrm>
        </p:spPr>
        <p:txBody>
          <a:bodyPr>
            <a:normAutofit/>
          </a:bodyPr>
          <a:lstStyle/>
          <a:p>
            <a:r>
              <a:rPr lang="en-US" sz="3600" dirty="0"/>
              <a:t>Questions asked in Level 3</a:t>
            </a:r>
          </a:p>
          <a:p>
            <a:pPr marL="342900" indent="-342900">
              <a:buFont typeface="Arial" panose="020B0604020202020204" pitchFamily="34" charset="0"/>
              <a:buChar char="•"/>
            </a:pPr>
            <a:r>
              <a:rPr lang="en-US" sz="3600" dirty="0"/>
              <a:t>Why is praise and worship important?</a:t>
            </a:r>
          </a:p>
          <a:p>
            <a:pPr marL="342900" indent="-342900">
              <a:buFont typeface="Arial" panose="020B0604020202020204" pitchFamily="34" charset="0"/>
              <a:buChar char="•"/>
            </a:pPr>
            <a:r>
              <a:rPr lang="en-US" sz="3600" dirty="0"/>
              <a:t>Why should we participate in praise and worship?</a:t>
            </a:r>
          </a:p>
          <a:p>
            <a:pPr marL="342900" indent="-342900">
              <a:buFont typeface="Arial" panose="020B0604020202020204" pitchFamily="34" charset="0"/>
              <a:buChar char="•"/>
            </a:pPr>
            <a:r>
              <a:rPr lang="en-US" sz="3600" dirty="0"/>
              <a:t>What dose it mean to participate in praise and worship?</a:t>
            </a:r>
          </a:p>
        </p:txBody>
      </p:sp>
    </p:spTree>
    <p:extLst>
      <p:ext uri="{BB962C8B-B14F-4D97-AF65-F5344CB8AC3E}">
        <p14:creationId xmlns:p14="http://schemas.microsoft.com/office/powerpoint/2010/main" val="4293085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227681"/>
          </a:xfrm>
        </p:spPr>
        <p:txBody>
          <a:bodyPr>
            <a:normAutofit fontScale="90000"/>
          </a:bodyPr>
          <a:lstStyle/>
          <a:p>
            <a:r>
              <a:rPr lang="en-US" sz="8800" dirty="0"/>
              <a:t>Why is praise and worship important?</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48768" y="2359817"/>
            <a:ext cx="12094464" cy="4498183"/>
          </a:xfrm>
        </p:spPr>
        <p:txBody>
          <a:bodyPr>
            <a:normAutofit lnSpcReduction="10000"/>
          </a:bodyPr>
          <a:lstStyle/>
          <a:p>
            <a:pPr marL="571500" indent="-571500">
              <a:buFont typeface="Arial" panose="020B0604020202020204" pitchFamily="34" charset="0"/>
              <a:buChar char="•"/>
            </a:pPr>
            <a:r>
              <a:rPr lang="en-US" sz="3900" dirty="0">
                <a:effectLst/>
                <a:latin typeface="Calibri" panose="020F0502020204030204" pitchFamily="34" charset="0"/>
                <a:ea typeface="Times New Roman" panose="02020603050405020304" pitchFamily="18" charset="0"/>
                <a:cs typeface="Times New Roman" panose="02020603050405020304" pitchFamily="18" charset="0"/>
              </a:rPr>
              <a:t>Praise and worship are an essential aspect in a relationship with God.</a:t>
            </a:r>
          </a:p>
          <a:p>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Psalm 22:3 KJV – But thou art holy O thou that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inhabitest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praises of Israel.</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900" dirty="0">
                <a:latin typeface="Calibri" panose="020F0502020204030204" pitchFamily="34" charset="0"/>
                <a:ea typeface="Times New Roman" panose="02020603050405020304" pitchFamily="18" charset="0"/>
                <a:cs typeface="Times New Roman" panose="02020603050405020304" pitchFamily="18" charset="0"/>
              </a:rPr>
              <a:t>He alone is worthy of our praise and worship.</a:t>
            </a:r>
            <a:r>
              <a:rPr lang="en-US" sz="39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2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Gen 1:1 -NKJV- In the beginning God created the heavens and the earth.</a:t>
            </a:r>
          </a:p>
          <a:p>
            <a:r>
              <a:rPr lang="en-US" sz="2600" b="0" i="0" u="none" strike="noStrike" dirty="0">
                <a:solidFill>
                  <a:srgbClr val="121212"/>
                </a:solidFill>
                <a:effectLst/>
                <a:latin typeface="Times New Roman" panose="02020603050405020304" pitchFamily="18" charset="0"/>
                <a:cs typeface="Times New Roman" panose="02020603050405020304" pitchFamily="18" charset="0"/>
              </a:rPr>
              <a:t>John 14:6 –NKJV- </a:t>
            </a:r>
            <a:r>
              <a:rPr lang="en-US" sz="2600" dirty="0">
                <a:effectLst/>
                <a:latin typeface="Times New Roman" panose="02020603050405020304" pitchFamily="18" charset="0"/>
                <a:cs typeface="Times New Roman" panose="02020603050405020304" pitchFamily="18" charset="0"/>
              </a:rPr>
              <a:t>Jesus said to him, </a:t>
            </a:r>
            <a:r>
              <a:rPr lang="en-US" sz="2600" dirty="0">
                <a:solidFill>
                  <a:srgbClr val="FF3D4D"/>
                </a:solidFill>
                <a:effectLst/>
                <a:latin typeface="Times New Roman" panose="02020603050405020304" pitchFamily="18" charset="0"/>
                <a:cs typeface="Times New Roman" panose="02020603050405020304" pitchFamily="18" charset="0"/>
              </a:rPr>
              <a:t>“I am the way, the truth, and the life. No one comes to the Father except through Me.</a:t>
            </a:r>
            <a:br>
              <a:rPr lang="en-US" sz="2600" dirty="0">
                <a:effectLst/>
                <a:latin typeface="Times New Roman" panose="02020603050405020304" pitchFamily="18" charset="0"/>
                <a:cs typeface="Times New Roman" panose="02020603050405020304" pitchFamily="18" charset="0"/>
              </a:rPr>
            </a:br>
            <a:endParaRPr lang="en-US" sz="2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767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384524"/>
          </a:xfrm>
        </p:spPr>
        <p:txBody>
          <a:bodyPr>
            <a:normAutofit fontScale="90000"/>
          </a:bodyPr>
          <a:lstStyle/>
          <a:p>
            <a:r>
              <a:rPr lang="en-US" sz="8800" dirty="0"/>
              <a:t>Why should we participate in praise and worship?</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2450592"/>
            <a:ext cx="11960352" cy="4341340"/>
          </a:xfrm>
        </p:spPr>
        <p:txBody>
          <a:bodyPr>
            <a:normAutofit/>
          </a:bodyPr>
          <a:lstStyle/>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God want to have a relationship with his people.</a:t>
            </a:r>
          </a:p>
          <a:p>
            <a:pPr marL="571500" indent="-571500">
              <a:buFont typeface="Arial" panose="020B0604020202020204" pitchFamily="34" charset="0"/>
              <a:buChar char="•"/>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400" dirty="0">
                <a:latin typeface="Calibri" panose="020F0502020204030204" pitchFamily="34" charset="0"/>
                <a:ea typeface="Times New Roman" panose="02020603050405020304" pitchFamily="18" charset="0"/>
                <a:cs typeface="Times New Roman" panose="02020603050405020304" pitchFamily="18" charset="0"/>
              </a:rPr>
              <a:t>Praise and worship let us get closer to our God.</a:t>
            </a: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5439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613210" y="185660"/>
            <a:ext cx="9144000" cy="2387600"/>
          </a:xfrm>
        </p:spPr>
        <p:txBody>
          <a:bodyPr>
            <a:normAutofit/>
          </a:bodyPr>
          <a:lstStyle/>
          <a:p>
            <a:r>
              <a:rPr lang="en-US" sz="16600" dirty="0">
                <a:solidFill>
                  <a:srgbClr val="FF0000"/>
                </a:solidFill>
              </a:rPr>
              <a:t>Level 1</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524000" y="2486721"/>
            <a:ext cx="9144000" cy="3300761"/>
          </a:xfrm>
        </p:spPr>
        <p:txBody>
          <a:bodyPr>
            <a:normAutofit/>
          </a:bodyPr>
          <a:lstStyle/>
          <a:p>
            <a:r>
              <a:rPr lang="en-US" sz="3600" dirty="0"/>
              <a:t>Questions asked in Level 1</a:t>
            </a:r>
          </a:p>
          <a:p>
            <a:pPr marL="342900" indent="-342900">
              <a:buFont typeface="Arial" panose="020B0604020202020204" pitchFamily="34" charset="0"/>
              <a:buChar char="•"/>
            </a:pPr>
            <a:r>
              <a:rPr lang="en-US" sz="3600" dirty="0"/>
              <a:t>What is praise?</a:t>
            </a:r>
          </a:p>
          <a:p>
            <a:pPr marL="342900" indent="-342900">
              <a:buFont typeface="Arial" panose="020B0604020202020204" pitchFamily="34" charset="0"/>
              <a:buChar char="•"/>
            </a:pPr>
            <a:r>
              <a:rPr lang="en-US" sz="3600" dirty="0"/>
              <a:t>What is worship?</a:t>
            </a:r>
          </a:p>
          <a:p>
            <a:pPr marL="342900" indent="-342900">
              <a:buFont typeface="Arial" panose="020B0604020202020204" pitchFamily="34" charset="0"/>
              <a:buChar char="•"/>
            </a:pPr>
            <a:r>
              <a:rPr lang="en-US" sz="3600" dirty="0"/>
              <a:t>How are they different?</a:t>
            </a:r>
          </a:p>
        </p:txBody>
      </p:sp>
    </p:spTree>
    <p:extLst>
      <p:ext uri="{BB962C8B-B14F-4D97-AF65-F5344CB8AC3E}">
        <p14:creationId xmlns:p14="http://schemas.microsoft.com/office/powerpoint/2010/main" val="35708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383383"/>
          </a:xfrm>
        </p:spPr>
        <p:txBody>
          <a:bodyPr>
            <a:normAutofit fontScale="90000"/>
          </a:bodyPr>
          <a:lstStyle/>
          <a:p>
            <a:r>
              <a:rPr lang="en-US" sz="8800" dirty="0"/>
              <a:t> </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557939"/>
            <a:ext cx="11960352" cy="6233993"/>
          </a:xfrm>
        </p:spPr>
        <p:txBody>
          <a:bodyPr>
            <a:normAutofit/>
          </a:bodyPr>
          <a:lstStyle/>
          <a:p>
            <a:r>
              <a:rPr lang="en-US" sz="4400" dirty="0">
                <a:effectLst/>
                <a:latin typeface="Calibri" panose="020F0502020204030204" pitchFamily="34" charset="0"/>
                <a:ea typeface="Times New Roman" panose="02020603050405020304" pitchFamily="18" charset="0"/>
                <a:cs typeface="Times New Roman" panose="02020603050405020304" pitchFamily="18" charset="0"/>
              </a:rPr>
              <a:t>James 4:7-10 NKJV - Therefore submit to God. Resist the devil and he will flee from you. Draw near to God and He will draw near to you. Cleanse your hands, you sinners; and purify your hearts, you double-minded.  Lament and mourn and weep! Let your laughter be turned to mourning and your joy to gloom. Humble yourselves in the sight of the Lord, and He will lift you up. </a:t>
            </a:r>
          </a:p>
          <a:p>
            <a:pPr marL="571500" indent="-571500">
              <a:buFont typeface="Arial" panose="020B0604020202020204" pitchFamily="34" charset="0"/>
              <a:buChar char="•"/>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0314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48768" y="0"/>
            <a:ext cx="12143232" cy="2578608"/>
          </a:xfrm>
        </p:spPr>
        <p:txBody>
          <a:bodyPr>
            <a:normAutofit/>
          </a:bodyPr>
          <a:lstStyle/>
          <a:p>
            <a:r>
              <a:rPr lang="en-US" sz="6600" dirty="0"/>
              <a:t>What dose it mean to participate in praise and worship?</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2578608"/>
            <a:ext cx="11960352" cy="4132158"/>
          </a:xfrm>
        </p:spPr>
        <p:txBody>
          <a:bodyPr>
            <a:normAutofit fontScale="92500" lnSpcReduction="10000"/>
          </a:bodyPr>
          <a:lstStyle/>
          <a:p>
            <a:pPr marL="571500" indent="-571500">
              <a:buFont typeface="Arial" panose="020B0604020202020204" pitchFamily="34" charset="0"/>
              <a:buChar char="•"/>
            </a:pPr>
            <a:r>
              <a:rPr lang="en-US" sz="3900" dirty="0">
                <a:effectLst/>
                <a:latin typeface="Calibri" panose="020F0502020204030204" pitchFamily="34" charset="0"/>
                <a:ea typeface="Times New Roman" panose="02020603050405020304" pitchFamily="18" charset="0"/>
                <a:cs typeface="Times New Roman" panose="02020603050405020304" pitchFamily="18" charset="0"/>
              </a:rPr>
              <a:t>Recognize the holiness of God</a:t>
            </a:r>
          </a:p>
          <a:p>
            <a:pPr marL="571500" indent="-571500">
              <a:buFont typeface="Arial" panose="020B0604020202020204" pitchFamily="34" charset="0"/>
              <a:buChar char="•"/>
            </a:pPr>
            <a:r>
              <a:rPr lang="en-US" sz="3900" dirty="0">
                <a:latin typeface="Calibri" panose="020F0502020204030204" pitchFamily="34" charset="0"/>
                <a:ea typeface="Times New Roman" panose="02020603050405020304" pitchFamily="18" charset="0"/>
                <a:cs typeface="Times New Roman" panose="02020603050405020304" pitchFamily="18" charset="0"/>
              </a:rPr>
              <a:t>Show reverence to God for He alone is holy and worthy.</a:t>
            </a:r>
          </a:p>
          <a:p>
            <a:pPr marL="571500" indent="-571500">
              <a:buFont typeface="Arial" panose="020B0604020202020204" pitchFamily="34" charset="0"/>
              <a:buChar char="•"/>
            </a:pPr>
            <a:r>
              <a:rPr lang="en-US" sz="3900" dirty="0">
                <a:effectLst/>
                <a:latin typeface="Calibri" panose="020F0502020204030204" pitchFamily="34" charset="0"/>
                <a:ea typeface="Times New Roman" panose="02020603050405020304" pitchFamily="18" charset="0"/>
                <a:cs typeface="Times New Roman" panose="02020603050405020304" pitchFamily="18" charset="0"/>
              </a:rPr>
              <a:t>Praise God for he is holy with song and gladness and the lifting of hands and with the shouting. Entering into his gates with Thanksgiving and praise.</a:t>
            </a:r>
          </a:p>
          <a:p>
            <a:pPr marL="571500" indent="-571500">
              <a:buFont typeface="Arial" panose="020B0604020202020204" pitchFamily="34" charset="0"/>
              <a:buChar char="•"/>
            </a:pPr>
            <a:r>
              <a:rPr lang="en-US" sz="3900" dirty="0">
                <a:effectLst/>
                <a:latin typeface="Calibri" panose="020F0502020204030204" pitchFamily="34" charset="0"/>
                <a:ea typeface="Times New Roman" panose="02020603050405020304" pitchFamily="18" charset="0"/>
                <a:cs typeface="Times New Roman" panose="02020603050405020304" pitchFamily="18" charset="0"/>
              </a:rPr>
              <a:t>Place yourself in a posture of worship. Humble yourself before the holy God. Begin setting yourself apart through the process of sanctification.</a:t>
            </a: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014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48768" y="0"/>
            <a:ext cx="12143232" cy="325464"/>
          </a:xfrm>
        </p:spPr>
        <p:txBody>
          <a:bodyPr>
            <a:normAutofit fontScale="90000"/>
          </a:bodyPr>
          <a:lstStyle/>
          <a:p>
            <a:r>
              <a:rPr lang="en-US" sz="6600" dirty="0"/>
              <a:t> </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604434"/>
            <a:ext cx="11960352" cy="6106332"/>
          </a:xfrm>
        </p:spPr>
        <p:txBody>
          <a:bodyPr>
            <a:normAutofit/>
          </a:bodyPr>
          <a:lstStyle/>
          <a:p>
            <a:r>
              <a:rPr lang="en-US" sz="3900" dirty="0">
                <a:effectLst/>
                <a:latin typeface="Calibri" panose="020F0502020204030204" pitchFamily="34" charset="0"/>
                <a:ea typeface="Times New Roman" panose="02020603050405020304" pitchFamily="18" charset="0"/>
                <a:cs typeface="Times New Roman" panose="02020603050405020304" pitchFamily="18" charset="0"/>
              </a:rPr>
              <a:t>Ephesian 5:15-21 KJV - See then that ye walk circumspectly, not as fools, but as wise, Redeeming the time, because the days are evil. Wherefore be ye not unwise, but understanding what the will of the Lord is. And be not drunk with wine, wherein is excess; but be filled with the Spirit; Speaking to yourselves in psalms and hymns and spiritual songs, singing and making melody in your heart to the Lord; Giving thanks always for all things unto God and the Father in the name of our Lord Jesus Christ; Submitting yourselves one to another in the fear of God.</a:t>
            </a:r>
          </a:p>
          <a:p>
            <a:pPr marL="571500" indent="-571500">
              <a:buFont typeface="Arial" panose="020B0604020202020204" pitchFamily="34" charset="0"/>
              <a:buChar char="•"/>
            </a:pPr>
            <a:endParaRPr lang="en-US" sz="39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374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613210" y="185660"/>
            <a:ext cx="9144000" cy="2387600"/>
          </a:xfrm>
        </p:spPr>
        <p:txBody>
          <a:bodyPr>
            <a:normAutofit/>
          </a:bodyPr>
          <a:lstStyle/>
          <a:p>
            <a:r>
              <a:rPr lang="en-US" sz="16600" dirty="0">
                <a:solidFill>
                  <a:srgbClr val="FF0000"/>
                </a:solidFill>
              </a:rPr>
              <a:t>Level 4</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490655" y="2486721"/>
            <a:ext cx="11273882" cy="3033133"/>
          </a:xfrm>
        </p:spPr>
        <p:txBody>
          <a:bodyPr>
            <a:normAutofit/>
          </a:bodyPr>
          <a:lstStyle/>
          <a:p>
            <a:r>
              <a:rPr lang="en-US" sz="3600" dirty="0"/>
              <a:t>Question asked in Level 4</a:t>
            </a:r>
          </a:p>
          <a:p>
            <a:pPr marL="342900" indent="-342900">
              <a:buFont typeface="Arial" panose="020B0604020202020204" pitchFamily="34" charset="0"/>
              <a:buChar char="•"/>
            </a:pPr>
            <a:r>
              <a:rPr lang="en-US" sz="3600" dirty="0"/>
              <a:t>How do I apply what I now know?</a:t>
            </a:r>
          </a:p>
        </p:txBody>
      </p:sp>
    </p:spTree>
    <p:extLst>
      <p:ext uri="{BB962C8B-B14F-4D97-AF65-F5344CB8AC3E}">
        <p14:creationId xmlns:p14="http://schemas.microsoft.com/office/powerpoint/2010/main" val="860810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384524"/>
          </a:xfrm>
        </p:spPr>
        <p:txBody>
          <a:bodyPr>
            <a:normAutofit fontScale="90000"/>
          </a:bodyPr>
          <a:lstStyle/>
          <a:p>
            <a:r>
              <a:rPr lang="en-US" sz="8800" dirty="0"/>
              <a:t>How do I apply what I now know?</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82880" y="2450592"/>
            <a:ext cx="11960352" cy="4041648"/>
          </a:xfrm>
        </p:spPr>
        <p:txBody>
          <a:bodyPr>
            <a:normAutofit/>
          </a:bodyPr>
          <a:lstStyle/>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This is a where we get to the heart of praise and worship. Our Hearts. </a:t>
            </a:r>
          </a:p>
          <a:p>
            <a:pPr marL="571500" indent="-571500">
              <a:buFont typeface="Arial" panose="020B0604020202020204" pitchFamily="34" charset="0"/>
              <a:buChar char="•"/>
            </a:pPr>
            <a:r>
              <a:rPr lang="en-US" sz="4400" dirty="0">
                <a:latin typeface="Calibri" panose="020F0502020204030204" pitchFamily="34" charset="0"/>
                <a:ea typeface="Times New Roman" panose="02020603050405020304" pitchFamily="18" charset="0"/>
                <a:cs typeface="Times New Roman" panose="02020603050405020304" pitchFamily="18" charset="0"/>
              </a:rPr>
              <a:t>We have to push on even if we don’t feel like it.</a:t>
            </a:r>
          </a:p>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Returning back to the place where we His people have the fear of the Lord.</a:t>
            </a:r>
          </a:p>
          <a:p>
            <a:endParaRPr lang="en-US" sz="4400" dirty="0">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389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99692"/>
          </a:xfrm>
        </p:spPr>
        <p:txBody>
          <a:bodyPr>
            <a:normAutofit fontScale="90000"/>
          </a:bodyPr>
          <a:lstStyle/>
          <a:p>
            <a:r>
              <a:rPr lang="en-US" sz="8800" dirty="0"/>
              <a:t> </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48768" y="66068"/>
            <a:ext cx="12094464" cy="6725864"/>
          </a:xfrm>
        </p:spPr>
        <p:txBody>
          <a:bodyPr>
            <a:normAutofit fontScale="92500" lnSpcReduction="20000"/>
          </a:bodyPr>
          <a:lstStyle/>
          <a:p>
            <a:pPr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Psalms 51:10 KNJV - Create in me a pure heart, O God,</a:t>
            </a:r>
            <a:br>
              <a:rPr lang="en-US" sz="4400" dirty="0">
                <a:effectLst/>
                <a:latin typeface="Calibri" panose="020F0502020204030204" pitchFamily="34" charset="0"/>
                <a:ea typeface="Times New Roman" panose="02020603050405020304" pitchFamily="18" charset="0"/>
                <a:cs typeface="Times New Roman" panose="02020603050405020304" pitchFamily="18" charset="0"/>
              </a:rPr>
            </a:b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and renew a steadfast spirit within me.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R="0">
              <a:lnSpc>
                <a:spcPct val="115000"/>
              </a:lnSpc>
              <a:spcBef>
                <a:spcPts val="0"/>
              </a:spcBef>
              <a:spcAft>
                <a:spcPts val="1000"/>
              </a:spcAft>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Joel 2:13 NKJV - So rend your heart,</a:t>
            </a:r>
          </a:p>
          <a:p>
            <a:pPr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 and not your garments;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Return to the Lord your God,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For He </a:t>
            </a:r>
            <a:r>
              <a:rPr lang="en-US" sz="4400" i="1" dirty="0">
                <a:effectLst/>
                <a:latin typeface="Calibri" panose="020F0502020204030204" pitchFamily="34" charset="0"/>
                <a:ea typeface="Times New Roman" panose="02020603050405020304" pitchFamily="18" charset="0"/>
                <a:cs typeface="Times New Roman" panose="02020603050405020304" pitchFamily="18" charset="0"/>
              </a:rPr>
              <a:t>is</a:t>
            </a: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 gracious and merciful,</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Slow to anger, and of great kindness;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And He relents from doing harm.</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702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99692"/>
          </a:xfrm>
        </p:spPr>
        <p:txBody>
          <a:bodyPr>
            <a:normAutofit fontScale="90000"/>
          </a:bodyPr>
          <a:lstStyle/>
          <a:p>
            <a:r>
              <a:rPr lang="en-US" sz="8800" dirty="0"/>
              <a:t> </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945397" y="852407"/>
            <a:ext cx="10399362" cy="5331418"/>
          </a:xfrm>
        </p:spPr>
        <p:txBody>
          <a:bodyPr>
            <a:normAutofit lnSpcReduction="10000"/>
          </a:bodyPr>
          <a:lstStyle/>
          <a:p>
            <a:pPr marL="0" marR="0" algn="just">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Philippian 3:14 -KJV - We must press toward the mark for the prize of the high calling of God in Christ Jesus. </a:t>
            </a:r>
          </a:p>
          <a:p>
            <a:endParaRPr lang="en-US" sz="48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1000"/>
              </a:spcAft>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Prov 9:10 -KJV - The fear of the Lord is the beginning of wisdom, and the knowledge of the holy is understanding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522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658368" y="185660"/>
            <a:ext cx="10972800" cy="2387600"/>
          </a:xfrm>
        </p:spPr>
        <p:txBody>
          <a:bodyPr>
            <a:normAutofit/>
          </a:bodyPr>
          <a:lstStyle/>
          <a:p>
            <a:r>
              <a:rPr lang="en-US" sz="11500" dirty="0"/>
              <a:t>What is praise?</a:t>
            </a:r>
            <a:endParaRPr lang="en-US" sz="19900" dirty="0">
              <a:solidFill>
                <a:srgbClr val="FF0000"/>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71450" y="2486721"/>
            <a:ext cx="11734800" cy="3656904"/>
          </a:xfrm>
        </p:spPr>
        <p:txBody>
          <a:bodyPr>
            <a:normAutofit fontScale="85000" lnSpcReduction="20000"/>
          </a:bodyPr>
          <a:lstStyle/>
          <a:p>
            <a:pPr marL="685800" indent="-685800">
              <a:buFont typeface="Arial" panose="020B0604020202020204" pitchFamily="34" charset="0"/>
              <a:buChar char="•"/>
            </a:pPr>
            <a:r>
              <a:rPr lang="en-US" sz="5100" dirty="0">
                <a:effectLst/>
                <a:latin typeface="Calibri" panose="020F0502020204030204" pitchFamily="34" charset="0"/>
                <a:ea typeface="Calibri" panose="020F0502020204030204" pitchFamily="34" charset="0"/>
                <a:cs typeface="Times New Roman" panose="02020603050405020304" pitchFamily="18" charset="0"/>
              </a:rPr>
              <a:t>To express a favorable judgement</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r>
              <a:rPr lang="en-US" sz="4600" dirty="0">
                <a:effectLst/>
                <a:latin typeface="Calibri" panose="020F0502020204030204" pitchFamily="34" charset="0"/>
                <a:ea typeface="Times New Roman" panose="02020603050405020304" pitchFamily="18" charset="0"/>
                <a:cs typeface="Times New Roman" panose="02020603050405020304" pitchFamily="18" charset="0"/>
              </a:rPr>
              <a:t>Express warm approval or admiration of</a:t>
            </a:r>
          </a:p>
          <a:p>
            <a:pPr marL="571500" indent="-571500">
              <a:buFont typeface="Arial" panose="020B0604020202020204" pitchFamily="34" charset="0"/>
              <a:buChar char="•"/>
            </a:pPr>
            <a:endParaRPr lang="en-US" sz="4000" dirty="0">
              <a:latin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r>
              <a:rPr lang="en-US" sz="4600" dirty="0">
                <a:effectLst/>
              </a:rPr>
              <a:t>An act of worship or acknowledgement by which the virtues or deed of another are recognized and extolled.  </a:t>
            </a:r>
            <a:endParaRPr lang="en-US" sz="5700" dirty="0"/>
          </a:p>
        </p:txBody>
      </p:sp>
    </p:spTree>
    <p:extLst>
      <p:ext uri="{BB962C8B-B14F-4D97-AF65-F5344CB8AC3E}">
        <p14:creationId xmlns:p14="http://schemas.microsoft.com/office/powerpoint/2010/main" val="3964123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658368" y="185660"/>
            <a:ext cx="10972800" cy="2387600"/>
          </a:xfrm>
        </p:spPr>
        <p:txBody>
          <a:bodyPr>
            <a:normAutofit/>
          </a:bodyPr>
          <a:lstStyle/>
          <a:p>
            <a:r>
              <a:rPr lang="en-US" sz="11500" dirty="0"/>
              <a:t>What is worship?</a:t>
            </a:r>
            <a:endParaRPr lang="en-US" sz="19900" dirty="0">
              <a:solidFill>
                <a:srgbClr val="FF0000"/>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90500" y="2486721"/>
            <a:ext cx="11791950" cy="3771204"/>
          </a:xfrm>
        </p:spPr>
        <p:txBody>
          <a:bodyPr>
            <a:normAutofit lnSpcReduction="10000"/>
          </a:bodyPr>
          <a:lstStyle/>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To honor or show reverence for as a divine being.</a:t>
            </a:r>
          </a:p>
          <a:p>
            <a:pPr marL="571500" indent="-571500">
              <a:buFont typeface="Arial" panose="020B0604020202020204" pitchFamily="34" charset="0"/>
              <a:buChar char="•"/>
            </a:pP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The feeling or expression of reverence and adoration for a deity.</a:t>
            </a:r>
          </a:p>
          <a:p>
            <a:pPr marL="571500" indent="-571500">
              <a:buFont typeface="Arial" panose="020B0604020202020204" pitchFamily="34" charset="0"/>
              <a:buChar char="•"/>
            </a:pPr>
            <a:endParaRPr lang="en-US" sz="3600" dirty="0">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effectLst/>
                <a:latin typeface="Calibri" panose="020F0502020204030204" pitchFamily="34" charset="0"/>
                <a:ea typeface="Times New Roman" panose="02020603050405020304" pitchFamily="18" charset="0"/>
                <a:cs typeface="Times New Roman" panose="02020603050405020304" pitchFamily="18" charset="0"/>
              </a:rPr>
              <a:t>Reverent devotion and allegiance pledged to God; the rituals or ceremonies by which this reverence is expressed.</a:t>
            </a:r>
          </a:p>
          <a:p>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5552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0" y="66068"/>
            <a:ext cx="12143232" cy="2008900"/>
          </a:xfrm>
        </p:spPr>
        <p:txBody>
          <a:bodyPr>
            <a:normAutofit/>
          </a:bodyPr>
          <a:lstStyle/>
          <a:p>
            <a:r>
              <a:rPr lang="en-US" sz="8800" dirty="0"/>
              <a:t>How are they different?</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841248" y="2304289"/>
            <a:ext cx="10643616" cy="3931920"/>
          </a:xfrm>
        </p:spPr>
        <p:txBody>
          <a:bodyPr>
            <a:normAutofit lnSpcReduction="10000"/>
          </a:bodyPr>
          <a:lstStyle/>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With praise it can be applied to both the natural and supernatural, however with worship, it is </a:t>
            </a:r>
            <a:r>
              <a:rPr lang="en-US" sz="4400" dirty="0">
                <a:latin typeface="Calibri" panose="020F0502020204030204" pitchFamily="34" charset="0"/>
                <a:ea typeface="Times New Roman" panose="02020603050405020304" pitchFamily="18" charset="0"/>
                <a:cs typeface="Times New Roman" panose="02020603050405020304" pitchFamily="18" charset="0"/>
              </a:rPr>
              <a:t>applied to a divine source. </a:t>
            </a:r>
          </a:p>
          <a:p>
            <a:pPr marL="571500" indent="-571500">
              <a:buFont typeface="Arial" panose="020B0604020202020204" pitchFamily="34" charset="0"/>
              <a:buChar char="•"/>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400" dirty="0">
                <a:effectLst/>
                <a:latin typeface="Calibri" panose="020F0502020204030204" pitchFamily="34" charset="0"/>
                <a:ea typeface="Times New Roman" panose="02020603050405020304" pitchFamily="18" charset="0"/>
                <a:cs typeface="Times New Roman" panose="02020603050405020304" pitchFamily="18" charset="0"/>
              </a:rPr>
              <a:t>With us it should only be applied to the one true living God. </a:t>
            </a: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6122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613210" y="185660"/>
            <a:ext cx="9144000" cy="2387600"/>
          </a:xfrm>
        </p:spPr>
        <p:txBody>
          <a:bodyPr>
            <a:normAutofit/>
          </a:bodyPr>
          <a:lstStyle/>
          <a:p>
            <a:r>
              <a:rPr lang="en-US" sz="16600" dirty="0">
                <a:solidFill>
                  <a:srgbClr val="FF0000"/>
                </a:solidFill>
              </a:rPr>
              <a:t>Level 2</a:t>
            </a: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524000" y="2486721"/>
            <a:ext cx="9144000" cy="3300761"/>
          </a:xfrm>
        </p:spPr>
        <p:txBody>
          <a:bodyPr>
            <a:normAutofit/>
          </a:bodyPr>
          <a:lstStyle/>
          <a:p>
            <a:r>
              <a:rPr lang="en-US" sz="3600" dirty="0"/>
              <a:t>Questions asked in Level 2</a:t>
            </a:r>
          </a:p>
          <a:p>
            <a:pPr marL="342900" indent="-342900">
              <a:buFont typeface="Arial" panose="020B0604020202020204" pitchFamily="34" charset="0"/>
              <a:buChar char="•"/>
            </a:pPr>
            <a:r>
              <a:rPr lang="en-US" sz="3600" dirty="0"/>
              <a:t>What is the deeper meaning of praise?</a:t>
            </a:r>
          </a:p>
          <a:p>
            <a:pPr marL="342900" indent="-342900">
              <a:buFont typeface="Arial" panose="020B0604020202020204" pitchFamily="34" charset="0"/>
              <a:buChar char="•"/>
            </a:pPr>
            <a:r>
              <a:rPr lang="en-US" sz="3600" dirty="0"/>
              <a:t>What is the deeper meaning of worship?</a:t>
            </a:r>
          </a:p>
          <a:p>
            <a:pPr marL="342900" indent="-342900">
              <a:buFont typeface="Arial" panose="020B0604020202020204" pitchFamily="34" charset="0"/>
              <a:buChar char="•"/>
            </a:pPr>
            <a:r>
              <a:rPr lang="en-US" sz="3600" dirty="0"/>
              <a:t>How are they different?</a:t>
            </a:r>
          </a:p>
          <a:p>
            <a:pPr marL="342900" indent="-342900">
              <a:buFont typeface="Arial" panose="020B0604020202020204" pitchFamily="34" charset="0"/>
              <a:buChar char="•"/>
            </a:pPr>
            <a:r>
              <a:rPr lang="en-US" sz="3600" dirty="0"/>
              <a:t>How are they the same?</a:t>
            </a:r>
          </a:p>
        </p:txBody>
      </p:sp>
    </p:spTree>
    <p:extLst>
      <p:ext uri="{BB962C8B-B14F-4D97-AF65-F5344CB8AC3E}">
        <p14:creationId xmlns:p14="http://schemas.microsoft.com/office/powerpoint/2010/main" val="4158041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182880" y="185660"/>
            <a:ext cx="12009120" cy="2301061"/>
          </a:xfrm>
        </p:spPr>
        <p:txBody>
          <a:bodyPr>
            <a:normAutofit/>
          </a:bodyPr>
          <a:lstStyle/>
          <a:p>
            <a:r>
              <a:rPr lang="en-US" sz="8000" dirty="0"/>
              <a:t>What is the deeper meaning of praise?</a:t>
            </a:r>
            <a:endParaRPr lang="en-US" sz="10300" dirty="0">
              <a:solidFill>
                <a:srgbClr val="FF0000"/>
              </a:solidFill>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524000" y="2720899"/>
            <a:ext cx="9144000" cy="3300761"/>
          </a:xfrm>
        </p:spPr>
        <p:txBody>
          <a:bodyPr>
            <a:normAutofit lnSpcReduction="10000"/>
          </a:bodyPr>
          <a:lstStyle/>
          <a:p>
            <a:r>
              <a:rPr lang="en-US" sz="23900" b="1"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הָלַל</a:t>
            </a:r>
            <a:r>
              <a:rPr lang="en-US" sz="1600" b="1" dirty="0">
                <a:solidFill>
                  <a:srgbClr val="627B9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2540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2859024" y="310110"/>
            <a:ext cx="6217920" cy="2301061"/>
          </a:xfrm>
        </p:spPr>
        <p:txBody>
          <a:bodyPr>
            <a:normAutofit fontScale="90000"/>
          </a:bodyPr>
          <a:lstStyle/>
          <a:p>
            <a:pPr marL="0" marR="0">
              <a:spcBef>
                <a:spcPts val="0"/>
              </a:spcBef>
              <a:spcAft>
                <a:spcPts val="0"/>
              </a:spcAft>
            </a:pPr>
            <a:r>
              <a:rPr lang="en-US" sz="16600" b="1"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הָלַל</a:t>
            </a:r>
            <a:r>
              <a:rPr lang="en-US" sz="1800" b="1" dirty="0">
                <a:solidFill>
                  <a:srgbClr val="627B9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395984" y="2720899"/>
            <a:ext cx="9144000" cy="3300761"/>
          </a:xfrm>
        </p:spPr>
        <p:txBody>
          <a:bodyPr>
            <a:normAutofit/>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Halal – Praise or to boast</a:t>
            </a:r>
          </a:p>
          <a:p>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000" dirty="0">
                <a:latin typeface="Calibri" panose="020F0502020204030204" pitchFamily="34" charset="0"/>
                <a:ea typeface="Calibri" panose="020F0502020204030204" pitchFamily="34" charset="0"/>
                <a:cs typeface="Times New Roman" panose="02020603050405020304" pitchFamily="18" charset="0"/>
              </a:rPr>
              <a:t>From the word Halal we get the word </a:t>
            </a:r>
            <a:r>
              <a:rPr lang="en-US" sz="4000" dirty="0" err="1">
                <a:latin typeface="Calibri" panose="020F0502020204030204" pitchFamily="34" charset="0"/>
                <a:ea typeface="Calibri" panose="020F0502020204030204" pitchFamily="34" charset="0"/>
                <a:cs typeface="Times New Roman" panose="02020603050405020304" pitchFamily="18" charset="0"/>
              </a:rPr>
              <a:t>Haleluyah</a:t>
            </a:r>
            <a:r>
              <a:rPr lang="en-US" sz="4000" dirty="0">
                <a:latin typeface="Calibri" panose="020F0502020204030204" pitchFamily="34" charset="0"/>
                <a:ea typeface="Calibri" panose="020F0502020204030204" pitchFamily="34" charset="0"/>
                <a:cs typeface="Times New Roman" panose="02020603050405020304" pitchFamily="18" charset="0"/>
              </a:rPr>
              <a:t> (Hallelujah)</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7955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877-5AFC-D240-87ED-160E75BCF637}"/>
              </a:ext>
            </a:extLst>
          </p:cNvPr>
          <p:cNvSpPr>
            <a:spLocks noGrp="1"/>
          </p:cNvSpPr>
          <p:nvPr>
            <p:ph type="ctrTitle"/>
          </p:nvPr>
        </p:nvSpPr>
        <p:spPr>
          <a:xfrm>
            <a:off x="2011680" y="310110"/>
            <a:ext cx="7699248" cy="2301061"/>
          </a:xfrm>
        </p:spPr>
        <p:txBody>
          <a:bodyPr>
            <a:normAutofit/>
          </a:bodyPr>
          <a:lstStyle/>
          <a:p>
            <a:pPr>
              <a:spcBef>
                <a:spcPts val="0"/>
              </a:spcBef>
            </a:pPr>
            <a:r>
              <a:rPr lang="he-IL" sz="13800" dirty="0">
                <a:solidFill>
                  <a:srgbClr val="4472C4"/>
                </a:solidFill>
                <a:effectLst/>
                <a:latin typeface="inherit"/>
                <a:ea typeface="Times New Roman" panose="02020603050405020304" pitchFamily="18" charset="0"/>
                <a:cs typeface="Courier New" panose="02070309020205020404" pitchFamily="49" charset="0"/>
              </a:rPr>
              <a:t>הַלְלוּיָה</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b="1" dirty="0">
                <a:solidFill>
                  <a:srgbClr val="627B9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C3846229-F9CD-0F4C-8863-2C9838D2493E}"/>
              </a:ext>
            </a:extLst>
          </p:cNvPr>
          <p:cNvSpPr>
            <a:spLocks noGrp="1"/>
          </p:cNvSpPr>
          <p:nvPr>
            <p:ph type="subTitle" idx="1"/>
          </p:nvPr>
        </p:nvSpPr>
        <p:spPr>
          <a:xfrm>
            <a:off x="1395984" y="2720899"/>
            <a:ext cx="9144000" cy="3300761"/>
          </a:xfrm>
        </p:spPr>
        <p:txBody>
          <a:bodyPr>
            <a:normAutofit/>
          </a:bodyPr>
          <a:lstStyle/>
          <a:p>
            <a:r>
              <a:rPr lang="en-US" sz="4000" dirty="0" err="1">
                <a:latin typeface="Calibri" panose="020F0502020204030204" pitchFamily="34" charset="0"/>
                <a:ea typeface="Calibri" panose="020F0502020204030204" pitchFamily="34" charset="0"/>
                <a:cs typeface="Times New Roman" panose="02020603050405020304" pitchFamily="18" charset="0"/>
              </a:rPr>
              <a:t>Haleluyah</a:t>
            </a:r>
            <a:r>
              <a:rPr lang="en-US" sz="4000" dirty="0">
                <a:latin typeface="Calibri" panose="020F0502020204030204" pitchFamily="34" charset="0"/>
                <a:ea typeface="Calibri" panose="020F0502020204030204" pitchFamily="34" charset="0"/>
                <a:cs typeface="Times New Roman" panose="02020603050405020304" pitchFamily="18" charset="0"/>
              </a:rPr>
              <a:t> (Hallelujah) – Praise to the Lord or Praise Yah</a:t>
            </a:r>
          </a:p>
          <a:p>
            <a:pPr marR="0" lvl="0" algn="just">
              <a:lnSpc>
                <a:spcPct val="115000"/>
              </a:lnSpc>
              <a:spcBef>
                <a:spcPts val="0"/>
              </a:spcBef>
              <a:spcAft>
                <a:spcPts val="1000"/>
              </a:spcAft>
            </a:pP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R="0" lvl="0" algn="just">
              <a:lnSpc>
                <a:spcPct val="115000"/>
              </a:lnSpc>
              <a:spcBef>
                <a:spcPts val="0"/>
              </a:spcBef>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Psalms 150:6 - NKJV - Let everything that has breath praise the Lord. Praise the Lord!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99815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2168</TotalTime>
  <Words>1161</Words>
  <Application>Microsoft Office PowerPoint</Application>
  <PresentationFormat>Widescreen</PresentationFormat>
  <Paragraphs>113</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Calibri Light</vt:lpstr>
      <vt:lpstr>Cardo</vt:lpstr>
      <vt:lpstr>Ezra SIL</vt:lpstr>
      <vt:lpstr>inherit</vt:lpstr>
      <vt:lpstr>Times New Roman</vt:lpstr>
      <vt:lpstr>Office Theme</vt:lpstr>
      <vt:lpstr>Level 0</vt:lpstr>
      <vt:lpstr>Level 1</vt:lpstr>
      <vt:lpstr>What is praise?</vt:lpstr>
      <vt:lpstr>What is worship?</vt:lpstr>
      <vt:lpstr>How are they different?</vt:lpstr>
      <vt:lpstr>Level 2</vt:lpstr>
      <vt:lpstr>What is the deeper meaning of praise?</vt:lpstr>
      <vt:lpstr>הָלַל </vt:lpstr>
      <vt:lpstr>הַלְלוּיָה  </vt:lpstr>
      <vt:lpstr>יָדָה  </vt:lpstr>
      <vt:lpstr>What is the deeper meaning of worship?</vt:lpstr>
      <vt:lpstr>שָׁחָה </vt:lpstr>
      <vt:lpstr>  </vt:lpstr>
      <vt:lpstr>προσκυνέω</vt:lpstr>
      <vt:lpstr>How are they different?</vt:lpstr>
      <vt:lpstr>How are they the same?</vt:lpstr>
      <vt:lpstr>Level 3</vt:lpstr>
      <vt:lpstr>Why is praise and worship important?</vt:lpstr>
      <vt:lpstr>Why should we participate in praise and worship?</vt:lpstr>
      <vt:lpstr> </vt:lpstr>
      <vt:lpstr>What dose it mean to participate in praise and worship?</vt:lpstr>
      <vt:lpstr> </vt:lpstr>
      <vt:lpstr>Level 4</vt:lpstr>
      <vt:lpstr>How do I apply what I now know?</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Level 1</dc:title>
  <dc:creator>mike hall</dc:creator>
  <cp:lastModifiedBy>Mark Johnson</cp:lastModifiedBy>
  <cp:revision>4</cp:revision>
  <dcterms:created xsi:type="dcterms:W3CDTF">2023-01-26T03:12:35Z</dcterms:created>
  <dcterms:modified xsi:type="dcterms:W3CDTF">2023-02-01T23:37:10Z</dcterms:modified>
</cp:coreProperties>
</file>